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xml"/>
  <Override PartName="/customXml/item1.xml" ContentType="application/xml"/>
  <Override PartName="/customXml/itemProps1.xml" ContentType="application/vnd.openxmlformats-officedocument.customXmlProperties+xml"/>
  <Override PartName="/customXml/item2.xml" ContentType="application/xml"/>
  <Override PartName="/customXml/_rels/item1.xml.rels" ContentType="application/vnd.openxmlformats-package.relationships+xml"/>
  <Override PartName="/customXml/_rels/item2.xml.rels" ContentType="application/vnd.openxmlformats-package.relationships+xml"/>
  <Override PartName="/customXml/_rels/item3.xml.rels" ContentType="application/vnd.openxmlformats-package.relationships+xml"/>
  <Override PartName="/customXml/itemProps2.xml" ContentType="application/vnd.openxmlformats-officedocument.customXmlProperties+xml"/>
  <Override PartName="/customXml/item3.xml" ContentType="application/xml"/>
  <Override PartName="/customXml/itemProps3.xml" ContentType="application/vnd.openxmlformats-officedocument.customXml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customXml" Target="../customXml/item1.xml"/><Relationship Id="rId5" Type="http://schemas.openxmlformats.org/officeDocument/2006/relationships/customXml" Target="../customXml/item2.xml"/><Relationship Id="rId6" Type="http://schemas.openxmlformats.org/officeDocument/2006/relationships/customXml" Target="../customXml/item3.xml"/><Relationship Id="rId7" Type="http://schemas.microsoft.com/office/2020/02/relationships/classificationlabels" Target="docMetadata/LabelInfo.xml"/><Relationship Id="rId8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4" r:id="rId8"/>
    <p:sldMasterId id="2147483666" r:id="rId9"/>
    <p:sldMasterId id="2147483668" r:id="rId10"/>
    <p:sldMasterId id="2147483670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3"/>
          </p:nvPr>
        </p:nvSpPr>
        <p:spPr/>
        <p:txBody>
          <a:bodyPr/>
          <a:p>
            <a:fld id="{D60DD295-35E6-4447-A31B-99472EF1BD9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4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6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lnSpc>
                <a:spcPct val="90000"/>
              </a:lnSpc>
              <a:spcBef>
                <a:spcPts val="1417"/>
              </a:spcBef>
              <a:buNone/>
            </a:pP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7"/>
          </p:nvPr>
        </p:nvSpPr>
        <p:spPr/>
        <p:txBody>
          <a:bodyPr/>
          <a:p>
            <a:r>
              <a:rPr lang="pt-B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4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1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75360" y="2493000"/>
            <a:ext cx="4971240" cy="203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b="0" lang="pt-BR" sz="3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36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cxnSp>
        <p:nvCxnSpPr>
          <p:cNvPr id="2" name="Conector Reto 7"/>
          <p:cNvCxnSpPr/>
          <p:nvPr/>
        </p:nvCxnSpPr>
        <p:spPr>
          <a:xfrm>
            <a:off x="6108120" y="2842560"/>
            <a:ext cx="360" cy="1334880"/>
          </a:xfrm>
          <a:prstGeom prst="straightConnector1">
            <a:avLst/>
          </a:prstGeom>
          <a:ln w="88900">
            <a:solidFill>
              <a:srgbClr val="2d3c50"/>
            </a:solidFill>
          </a:ln>
        </p:spPr>
      </p:cxn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uFillTx/>
                <a:latin typeface="Segoe U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dt" idx="16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ftr" idx="17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724960" y="365040"/>
            <a:ext cx="262872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838080" y="365040"/>
            <a:ext cx="7733880" cy="5811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uFillTx/>
                <a:latin typeface="Segoe U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838080" y="1610280"/>
            <a:ext cx="69339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838080" y="2727360"/>
            <a:ext cx="6933960" cy="258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/>
          </a:bodyPr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Corpo de texto 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831960" y="1709640"/>
            <a:ext cx="10515240" cy="2852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6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6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831960" y="4589640"/>
            <a:ext cx="10515240" cy="14997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2400" strike="noStrike" u="none">
                <a:solidFill>
                  <a:schemeClr val="dk1">
                    <a:tint val="75000"/>
                  </a:schemeClr>
                </a:solidFill>
                <a:uFillTx/>
                <a:latin typeface="Segoe UI"/>
              </a:rPr>
              <a:t>Subtítulo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2115000" y="355680"/>
            <a:ext cx="9238320" cy="541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839880" y="1681200"/>
            <a:ext cx="515736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839880" y="2505240"/>
            <a:ext cx="515736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uFillTx/>
                <a:latin typeface="Segoe U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172200" y="1681200"/>
            <a:ext cx="5182920" cy="823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1" lang="pt-BR" sz="24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26" name="PlaceHolder 5"/>
          <p:cNvSpPr>
            <a:spLocks noGrp="1"/>
          </p:cNvSpPr>
          <p:nvPr>
            <p:ph type="body"/>
          </p:nvPr>
        </p:nvSpPr>
        <p:spPr>
          <a:xfrm>
            <a:off x="6172200" y="2505240"/>
            <a:ext cx="5182920" cy="3684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uFillTx/>
                <a:latin typeface="Segoe UI"/>
              </a:rPr>
              <a:t>Segundo nível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Terceiro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Quarto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Quinto nível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27" name="PlaceHolder 6"/>
          <p:cNvSpPr>
            <a:spLocks noGrp="1"/>
          </p:cNvSpPr>
          <p:nvPr>
            <p:ph type="dt" idx="5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8" name="PlaceHolder 7"/>
          <p:cNvSpPr>
            <a:spLocks noGrp="1"/>
          </p:cNvSpPr>
          <p:nvPr>
            <p:ph type="ftr" idx="6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Título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dt" idx="7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ftr" idx="8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lnSpc>
                <a:spcPct val="9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Clique para editar o formato de texto dos tópicos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864000" indent="-324000">
              <a:lnSpc>
                <a:spcPct val="9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2.º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296000" indent="-288000">
              <a:lnSpc>
                <a:spcPct val="9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3.º nível de tópicos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728000" indent="-216000">
              <a:lnSpc>
                <a:spcPct val="9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4.º nível de tópicos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160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5.º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5" marL="2592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6.º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6" marL="3024000" indent="-216000">
              <a:lnSpc>
                <a:spcPct val="9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7.º nível de tópicos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3"/>
    <p:sldLayoutId id="2147483660" r:id="rId4"/>
    <p:sldLayoutId id="2147483661" r:id="rId5"/>
    <p:sldLayoutId id="2147483662" r:id="rId6"/>
    <p:sldLayoutId id="2147483663" r:id="rId7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40" name="PlaceHolder 1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839880" y="821160"/>
            <a:ext cx="3931920" cy="1235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28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Clique para editar o estilo de título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228600" indent="-228600" defTabSz="9144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32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32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1" marL="6858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800" strike="noStrike" u="none">
                <a:solidFill>
                  <a:schemeClr val="dk1"/>
                </a:solidFill>
                <a:uFillTx/>
                <a:latin typeface="Segoe UI"/>
              </a:rPr>
              <a:t>Segundo nível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2" marL="11430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400" strike="noStrike" u="none">
                <a:solidFill>
                  <a:schemeClr val="dk1"/>
                </a:solidFill>
                <a:uFillTx/>
                <a:latin typeface="Segoe UI"/>
              </a:rPr>
              <a:t>Terceiro nível</a:t>
            </a:r>
            <a:endParaRPr b="0" lang="pt-BR" sz="24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3" marL="16002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Quarto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lvl="4" marL="2057400" indent="-228600" defTabSz="91440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b="0" lang="pt-BR" sz="2000" strike="noStrike" u="none">
                <a:solidFill>
                  <a:schemeClr val="dk1"/>
                </a:solidFill>
                <a:uFillTx/>
                <a:latin typeface="Segoe UI"/>
              </a:rPr>
              <a:t>Quinto nível</a:t>
            </a:r>
            <a:endParaRPr b="0" lang="pt-BR" sz="2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11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ftr" idx="12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6"/>
          <p:cNvSpPr>
            <a:spLocks noGrp="1"/>
          </p:cNvSpPr>
          <p:nvPr>
            <p:ph type="sldNum" idx="13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>
              <a:buNone/>
            </a:pPr>
            <a:endParaRPr b="0" lang="pt-BR" sz="18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6" descr=""/>
          <p:cNvPicPr/>
          <p:nvPr/>
        </p:nvPicPr>
        <p:blipFill>
          <a:blip r:embed="rId2"/>
          <a:stretch/>
        </p:blipFill>
        <p:spPr>
          <a:xfrm>
            <a:off x="0" y="0"/>
            <a:ext cx="12191760" cy="6857640"/>
          </a:xfrm>
          <a:prstGeom prst="rect">
            <a:avLst/>
          </a:prstGeom>
          <a:ln w="0">
            <a:noFill/>
          </a:ln>
        </p:spPr>
      </p:pic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839880" y="457200"/>
            <a:ext cx="3931920" cy="1599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28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Clique para editar o estilo de título Mestre</a:t>
            </a:r>
            <a:endParaRPr b="0" lang="pt-BR" sz="2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5183280" y="987480"/>
            <a:ext cx="6171840" cy="4873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indent="0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US" sz="3200" strike="noStrike" u="none">
                <a:solidFill>
                  <a:schemeClr val="dk1"/>
                </a:solidFill>
                <a:uFillTx/>
                <a:latin typeface="Segoe UI"/>
              </a:rPr>
              <a:t>Click icon to add picture</a:t>
            </a:r>
            <a:endParaRPr b="0" lang="pt-BR" sz="32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839880" y="2057400"/>
            <a:ext cx="3931920" cy="3811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/>
                </a:solidFill>
                <a:uFillTx/>
                <a:latin typeface="Segoe UI"/>
              </a:rPr>
              <a:t>Clique para editar o texto Mestre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dt" idx="14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914400">
              <a:lnSpc>
                <a:spcPct val="100000"/>
              </a:lnSpc>
              <a:buNone/>
              <a:def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defRPr>
            </a:lvl1pPr>
          </a:lstStyle>
          <a:p>
            <a:pPr indent="0" defTabSz="914400">
              <a:lnSpc>
                <a:spcPct val="100000"/>
              </a:lnSpc>
              <a:buNone/>
            </a:pPr>
            <a:r>
              <a:rPr b="0" lang="pt-BR" sz="1200" strike="noStrike" u="none">
                <a:solidFill>
                  <a:schemeClr val="accent1">
                    <a:lumMod val="20000"/>
                    <a:lumOff val="80000"/>
                  </a:schemeClr>
                </a:solidFill>
                <a:uFillTx/>
                <a:latin typeface="Segoe UI"/>
              </a:rPr>
              <a:t>&lt;data/hora&gt;</a:t>
            </a:r>
            <a:endParaRPr b="0" lang="pt-B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ftr" idx="15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buNone/>
              <a:defRPr b="0" lang="pt-B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Times New Roman"/>
              </a:rPr>
              <a:t>&lt;rodapé&gt;</a:t>
            </a:r>
            <a:endParaRPr b="0" lang="pt-B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hyperlink" Target="https://r3solucoes.r3izzy.com.br/doku.php?id=start:normas_e_procedimentos:dicas_uteis" TargetMode="External"/><Relationship Id="rId2" Type="http://schemas.openxmlformats.org/officeDocument/2006/relationships/hyperlink" Target="https://r3solucoes.r3izzy.com.br/lib/exe/fetch.php?media=start:normas_e_procedimentos:modelo_de_plano_de_publicacao_dica_util.docx" TargetMode="External"/><Relationship Id="rId3" Type="http://schemas.openxmlformats.org/officeDocument/2006/relationships/hyperlink" Target="https://r3solucoes.r3izzy.com.br/lib/exe/fetch.php?media=start:normas_e_procedimentos:formulario_de_auditoria_dica_util.xlsx" TargetMode="External"/><Relationship Id="rId4" Type="http://schemas.openxmlformats.org/officeDocument/2006/relationships/hyperlink" Target="https://r3solucoes.r3izzy.com.br/doku.php?id=start:biblioteca:dicas_uteis:start" TargetMode="External"/><Relationship Id="rId5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6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6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pub.dev/packages/rrule" TargetMode="External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6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6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675360" y="2493000"/>
            <a:ext cx="4971240" cy="203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r" defTabSz="914400">
              <a:lnSpc>
                <a:spcPct val="90000"/>
              </a:lnSpc>
              <a:buNone/>
            </a:pPr>
            <a:r>
              <a:rPr b="0" lang="pt-BR" sz="3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Dica Útil</a:t>
            </a:r>
            <a:br>
              <a:rPr sz="3600"/>
            </a:br>
            <a:r>
              <a:rPr b="0" lang="pt-BR" sz="14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v. 1.0 (out/2024)</a:t>
            </a:r>
            <a:endParaRPr b="0" lang="pt-BR" sz="14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 type="subTitle"/>
          </p:nvPr>
        </p:nvSpPr>
        <p:spPr>
          <a:xfrm>
            <a:off x="6569280" y="2493000"/>
            <a:ext cx="4983840" cy="2033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Treinamento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838080" y="1610280"/>
            <a:ext cx="69339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Referências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838080" y="2727360"/>
            <a:ext cx="8536320" cy="33994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rmAutofit fontScale="92500" lnSpcReduction="19999"/>
          </a:bodyPr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Norma/Procedimento: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sng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  <a:hlinkClick r:id="rId1"/>
              </a:rPr>
              <a:t>https://r3solucoes.r3izzy.com.br/doku.php?id=start:normas_e_procedimentos:dicas_uteis</a:t>
            </a: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 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Modelo do Plano de Publicação de Dicas Úteis: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sng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  <a:hlinkClick r:id="rId2"/>
              </a:rPr>
              <a:t>https://r3solucoes.r3izzy.com.br/lib/exe/fetch.php?media=start:normas_e_procedimentos:modelo_de_plano_de_publicacao_dica_util.docx</a:t>
            </a: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 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Modelo do Formulário de Auditoria: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sng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  <a:hlinkClick r:id="rId3"/>
              </a:rPr>
              <a:t>https://r3solucoes.r3izzy.com.br/lib/exe/fetch.php?media=start:normas_e_procedimentos:formulario_de_auditoria_dica_util.xlsx</a:t>
            </a: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 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Biblioteca de Dicas Úteis Publicadas: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600" strike="noStrike" u="sng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  <a:hlinkClick r:id="rId4"/>
              </a:rPr>
              <a:t>https://r3solucoes.r3izzy.com.br/doku.php?id=start:biblioteca:dicas_uteis:start</a:t>
            </a:r>
            <a:r>
              <a:rPr b="0" lang="pt-BR" sz="16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 </a:t>
            </a:r>
            <a:endParaRPr b="0" lang="pt-BR" sz="16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838080" y="1610280"/>
            <a:ext cx="6933960" cy="965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 fontScale="92500" lnSpcReduction="9999"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Avaliação de Competência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838080" y="2727360"/>
            <a:ext cx="6933960" cy="784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914400">
              <a:lnSpc>
                <a:spcPct val="110000"/>
              </a:lnSpc>
              <a:spcAft>
                <a:spcPts val="1400"/>
              </a:spcAft>
              <a:buNone/>
              <a:tabLst>
                <a:tab algn="l" pos="0"/>
              </a:tabLst>
            </a:pPr>
            <a:r>
              <a:rPr b="0" lang="pt-BR" sz="18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Segoe UI"/>
              </a:rPr>
              <a:t>Nível mínimo de aprovação: 100%</a:t>
            </a:r>
            <a:endParaRPr b="0" lang="pt-BR" sz="18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Avaliação de Competência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5" name="TextBox 3"/>
          <p:cNvSpPr/>
          <p:nvPr/>
        </p:nvSpPr>
        <p:spPr>
          <a:xfrm>
            <a:off x="444240" y="1166760"/>
            <a:ext cx="11087280" cy="42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Em que aplicativo são administradas as DUs?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R3izzy Pro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R3izzy Office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Microsoft Office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R3izzy ProAdmin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Odoo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2. Como é definida e aprovada a DU?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Cada DU é submetida individualmente ao Diretor Técnico. Se aprovada, o Diretor Técnico implmenta a DU no ProAdmin.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A DU não precisa ser aprovada. Pode ser publicada imediatamente, porque é em tempo real.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O Responsável pela DU reúne um grupo de sugestões da equipe, submete ao Diretor Técnico para aprovação. Se aprovada, o RDU publica o conteúdo.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000000"/>
                </a:solidFill>
                <a:uFillTx/>
                <a:latin typeface="Arial"/>
              </a:rPr>
              <a:t>O Responsável pela DU reúne um grupo de sugestões da equipe, formula o Plano de Publicação e submete ao Diretor Técnico para aprovação. Se aprovada, o RDU publica o conteúdo.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Avaliação de Competência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7" name="TextBox 3"/>
          <p:cNvSpPr/>
          <p:nvPr/>
        </p:nvSpPr>
        <p:spPr>
          <a:xfrm>
            <a:off x="472680" y="1141200"/>
            <a:ext cx="10118880" cy="521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3. Quais conteúdos podem ser publicados (+1 correto)?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Piadas, desde que não sejam grosseiras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FAQ de impostos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Dicas de software em geral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Previsão usual do tempo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Previsão extraordinária do tempo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Temas políticos de interesse dos clientes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Dados da eleição para Prefeito ou Governador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Parabenização pelo dia do profissional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Aniversário da R3izzy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4. A DU possui processo de auditoria?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Sim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Não há necessidade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5. O que significa a seguinte RRULE: </a:t>
            </a:r>
            <a:r>
              <a:rPr b="0" lang="pt-BR" sz="1400" strike="noStrike" u="none">
                <a:solidFill>
                  <a:srgbClr val="000000"/>
                </a:solidFill>
                <a:uFillTx/>
                <a:latin typeface="Segoe UI"/>
              </a:rPr>
              <a:t>BYMONTH=1,12;BYMONTHDAY=5</a:t>
            </a: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A DU será publicada todo dia 5 de janeiro e 5 de dezembro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A DU não será publicada, pois a regra está inconsistente (não é possível informar mês e dia ao mesmo tempo)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A DU será publicada 1 vez no mês de dezembro, no dia 5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000000"/>
                </a:solidFill>
                <a:uFillTx/>
                <a:latin typeface="Arial"/>
              </a:rPr>
              <a:t>A DU será publicada no próximo dia 5 e 12 vezes consecutivas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Gabarito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99" name="TextBox 5"/>
          <p:cNvSpPr/>
          <p:nvPr/>
        </p:nvSpPr>
        <p:spPr>
          <a:xfrm>
            <a:off x="444240" y="1166760"/>
            <a:ext cx="11087280" cy="4232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Em que aplicativo são administradas as DUs?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R3izzy Pro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R3izzy Office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Microsoft Office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ff0000"/>
                </a:solidFill>
                <a:uFillTx/>
                <a:latin typeface="Arial"/>
              </a:rPr>
              <a:t>R3izzy ProAdmin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Odoo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2. Como é definida e aprovada a DU?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Cada DU é submetida individualmente ao Diretor Técnico. Se aprovada, o Diretor Técnico implmenta a DU no ProAdmin.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A DU não precisa ser aprovada. Pode ser publicada imediatamente, porque é em tempo real.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O Responsável pela DU reúne um grupo de sugestões da equipe, submete ao Diretor Técnico para aprovação. Se aprovada, o RDU publica o conteúdo.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600" strike="noStrike" u="none">
                <a:solidFill>
                  <a:srgbClr val="ff0000"/>
                </a:solidFill>
                <a:uFillTx/>
                <a:latin typeface="Arial"/>
              </a:rPr>
              <a:t>O Responsável pela DU reúne um grupo de sugestões da equipe, formula o Plano de Publicação e submete ao Diretor Técnico para aprovação. Se aprovada, o RDU publica o conteúdo.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Gabarito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101" name="TextBox 2"/>
          <p:cNvSpPr/>
          <p:nvPr/>
        </p:nvSpPr>
        <p:spPr>
          <a:xfrm>
            <a:off x="472680" y="1141200"/>
            <a:ext cx="10118880" cy="5213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3. Quais conteúdos podem ser publicados (+1 correto)?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Piadas, desde que não sejam grosseiras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FAQ de impostos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Dicas de software em geral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Previsão usual do tempo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Previsão extraordinária do tempo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Temas políticos de interesse dos clientes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Dados da eleição para Prefeito ou Governador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Parabenização pelo dia do profissional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Aniversário da R3izzy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4. A DU possui processo de auditoria?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Sim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Não há necessidade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5. O que significa a seguinte RRULE: </a:t>
            </a:r>
            <a:r>
              <a:rPr b="0" lang="pt-BR" sz="1400" strike="noStrike" u="none">
                <a:solidFill>
                  <a:srgbClr val="333333"/>
                </a:solidFill>
                <a:uFillTx/>
                <a:latin typeface="Segoe UI"/>
              </a:rPr>
              <a:t>BYMONTH=1,12;BYMONTHDAY=5</a:t>
            </a: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?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ff0000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ff0000"/>
                </a:solidFill>
                <a:uFillTx/>
                <a:latin typeface="Arial"/>
              </a:rPr>
              <a:t>A DU será publicada todo dia 5 de janeiro e 5 de dezembro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A DU não será publicada, pois a regra está inconsistente (não é possível informar mês e dia ao mesmo tempo)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A DU será publicada 1 vez no mês de dezembro, no dia 5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Wingdings" charset="2"/>
              <a:buChar char="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A DU será publicada no próximo dia 5 e 12 vezes consecutivas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O que é a Dica Útil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63" name="TextBox 1"/>
          <p:cNvSpPr/>
          <p:nvPr/>
        </p:nvSpPr>
        <p:spPr>
          <a:xfrm>
            <a:off x="1235880" y="1434600"/>
            <a:ext cx="9483840" cy="4478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A Dica Útil (DU) é uma ferramenta de comunicação de mensagens importantes da R3izzy com os seus clientes. 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Através de uma diálogo de conteúdo na HomePage do aplicativo R3izzy Pro, o usuário pode ser informado em tempo real sobre assuntos relevantes para a gestão do seu dia-a-dia. 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Principais características da DU: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Constitui um processo recorrente de publicação de conteúdo para o cliente;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Possui título, descrição e pode ter conter um link para maiores informações;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Publicação em tempo real ou programada, usando </a:t>
            </a:r>
            <a:r>
              <a:rPr b="0" i="1" lang="pt-BR" sz="1800" strike="noStrike" u="none">
                <a:solidFill>
                  <a:schemeClr val="dk1"/>
                </a:solidFill>
                <a:uFillTx/>
                <a:latin typeface="Segoe UI"/>
              </a:rPr>
              <a:t>rrules</a:t>
            </a: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b="0" lang="pt-BR" sz="1800" strike="noStrike" u="none">
                <a:solidFill>
                  <a:schemeClr val="dk1"/>
                </a:solidFill>
                <a:uFillTx/>
                <a:latin typeface="Segoe UI"/>
              </a:rPr>
              <a:t>Pode disponibilizar conteúdos HTML, Vídeos, Imagens ou Documentos.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64" name="Picture 2" descr=""/>
          <p:cNvPicPr/>
          <p:nvPr/>
        </p:nvPicPr>
        <p:blipFill>
          <a:blip r:embed="rId1"/>
          <a:stretch/>
        </p:blipFill>
        <p:spPr>
          <a:xfrm>
            <a:off x="3251520" y="2993760"/>
            <a:ext cx="5452560" cy="1405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Principais etapas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66" name="TextBox 1"/>
          <p:cNvSpPr/>
          <p:nvPr/>
        </p:nvSpPr>
        <p:spPr>
          <a:xfrm>
            <a:off x="2833560" y="1998000"/>
            <a:ext cx="7811640" cy="283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Processo Padrão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Criar a sugestão de plano de publicação mensal (pode usar brainstorming com a equipe)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Apresentar o plano ao grupo e obter aprovação dos temas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Desenvolver o conteúdo a ser publicado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Aprovar o conteúdo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Publicar o conteúdo nos aplicativos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Acompanhar a reação do público ao conteúdo publicado (v. analytics e página da Dica Útil, no Pro Admin)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Principais etapas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68" name="TextBox 4"/>
          <p:cNvSpPr/>
          <p:nvPr/>
        </p:nvSpPr>
        <p:spPr>
          <a:xfrm>
            <a:off x="1679760" y="1582200"/>
            <a:ext cx="10118880" cy="365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Publicações Urgentes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Publicações urgentes acontecem quando temos a necessidade de publicar </a:t>
            </a: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notícias de última hora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, importantes para nossos clientes e que não foram previstas no planejamento mensal. 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Exemplos disso são: 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novas fraudes, notícias de utilidade pública (eventos climáticos etc).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Para estes casos, o procedimento é mais simples: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Criar o texto completo da publicação, seguindo o modelo no Formulário para o Plano de Publicação Mensal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Aprovar a publicação junto ao Diretor Técnico ou Diretor Geral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Publicar e acompanhar a reação do público, como no procedimento padrão (6)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Conteúdo da publicação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70" name="Rectangle 1"/>
          <p:cNvSpPr/>
          <p:nvPr/>
        </p:nvSpPr>
        <p:spPr>
          <a:xfrm>
            <a:off x="1367280" y="1200600"/>
            <a:ext cx="4093200" cy="488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222120" anchor="ctr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Itens passíveis de publicação: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Datas especiais do calendário nacional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Conteúdo profissional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FAQ Impostos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FAQ CNPJ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Dicas do software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Configurações e atalhos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Equívocos comuns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Novas versões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Bugs e alertas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How-tos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FAQ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Utilidade pública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Fraudes (CNPJ, PF etc)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Alterações na legislação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Previsão do tempo (???)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Comercial e Mkt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Programa de indicação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Merchandising (Logotipo, certificado…)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Programa de relacionamento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Dia do profissional / premiação …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Lazer e saúde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Onde ir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6285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Dicas de saúde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71" name="TextBox 4"/>
          <p:cNvSpPr/>
          <p:nvPr/>
        </p:nvSpPr>
        <p:spPr>
          <a:xfrm>
            <a:off x="6575400" y="1176480"/>
            <a:ext cx="4249080" cy="136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  <a:tabLst>
                <a:tab algn="l" pos="0"/>
              </a:tabLst>
            </a:pPr>
            <a:r>
              <a:rPr b="1" lang="pt-BR" sz="1800" strike="noStrike" u="none">
                <a:solidFill>
                  <a:srgbClr val="333333"/>
                </a:solidFill>
                <a:uFillTx/>
                <a:latin typeface="Arial"/>
              </a:rPr>
              <a:t>Itens que não devem ser publicados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  <a:tabLst>
                <a:tab algn="l" pos="0"/>
              </a:tabLst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Piadas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Fofocas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Temas políticos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171360" indent="-17136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  <a:tabLst>
                <a:tab algn="l" pos="0"/>
              </a:tabLst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Arial"/>
              </a:rPr>
              <a:t>Discussões polêmicas ou discriminatórias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2" name="Straight Connector 5"/>
          <p:cNvCxnSpPr/>
          <p:nvPr/>
        </p:nvCxnSpPr>
        <p:spPr>
          <a:xfrm>
            <a:off x="5768280" y="1290240"/>
            <a:ext cx="360" cy="4606560"/>
          </a:xfrm>
          <a:prstGeom prst="straightConnector1">
            <a:avLst/>
          </a:prstGeom>
          <a:ln>
            <a:solidFill>
              <a:srgbClr val="46a0d8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Como Publicar (1/3)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74" name="Rectangle 1"/>
          <p:cNvSpPr/>
          <p:nvPr/>
        </p:nvSpPr>
        <p:spPr>
          <a:xfrm>
            <a:off x="461520" y="1317960"/>
            <a:ext cx="5212440" cy="561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222120" anchor="ctr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Abra o aplicativo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R3izzyPro Admin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Pressione o botão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Dica Útil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Pressione o botão (+) para adicionar um novo conteúdo;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Digite o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Título 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e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Descrição;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Se houver um link para conteúdo adicional, insira-o no campo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Conteúdo URL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002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Neste caso, identifique também o tipo de conteúdo: PDF, Imagem, Vídeo, Documento ou (página) HTML;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OpenSymbol"/>
              <a:buAutoNum type="arabicPeriod"/>
            </a:pP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Informe o </a:t>
            </a:r>
            <a:r>
              <a:rPr b="0" i="1" lang="pt-BR" sz="1800" strike="noStrike" u="none">
                <a:solidFill>
                  <a:srgbClr val="333333"/>
                </a:solidFill>
                <a:uFillTx/>
                <a:latin typeface="Arial"/>
              </a:rPr>
              <a:t>Período</a:t>
            </a:r>
            <a:r>
              <a:rPr b="0" lang="pt-BR" sz="1800" strike="noStrike" u="none">
                <a:solidFill>
                  <a:srgbClr val="333333"/>
                </a:solidFill>
                <a:uFillTx/>
                <a:latin typeface="Arial"/>
              </a:rPr>
              <a:t> em que a publicação será válida (podem ser vários anos, p. ex.)</a:t>
            </a: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5" name="Straight Connector 5"/>
          <p:cNvCxnSpPr/>
          <p:nvPr/>
        </p:nvCxnSpPr>
        <p:spPr>
          <a:xfrm>
            <a:off x="5768280" y="1290240"/>
            <a:ext cx="360" cy="4606560"/>
          </a:xfrm>
          <a:prstGeom prst="straightConnector1">
            <a:avLst/>
          </a:prstGeom>
          <a:ln>
            <a:solidFill>
              <a:srgbClr val="46a0d8"/>
            </a:solidFill>
          </a:ln>
        </p:spPr>
      </p:cxnSp>
      <p:pic>
        <p:nvPicPr>
          <p:cNvPr id="76" name="Picture 6" descr=""/>
          <p:cNvPicPr/>
          <p:nvPr/>
        </p:nvPicPr>
        <p:blipFill>
          <a:blip r:embed="rId1"/>
          <a:srcRect l="2519" t="3168" r="3616" b="21407"/>
          <a:stretch/>
        </p:blipFill>
        <p:spPr>
          <a:xfrm>
            <a:off x="7041600" y="2034000"/>
            <a:ext cx="4084560" cy="2912400"/>
          </a:xfrm>
          <a:prstGeom prst="rect">
            <a:avLst/>
          </a:prstGeom>
          <a:ln w="0">
            <a:noFill/>
          </a:ln>
          <a:effectLst>
            <a:outerShdw algn="tl" blurRad="190440" rotWithShape="0">
              <a:srgbClr val="000000">
                <a:alpha val="70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Como Publicar (2/3)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78" name="Rectangle 1"/>
          <p:cNvSpPr/>
          <p:nvPr/>
        </p:nvSpPr>
        <p:spPr>
          <a:xfrm>
            <a:off x="277200" y="1206000"/>
            <a:ext cx="6699600" cy="497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222120" anchor="ctr">
            <a:spAutoFit/>
          </a:bodyPr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 startAt="7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Informe a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Regra de Recorrência (rrule)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: Rrule é um padrão internacional de composição de regras de recorrência em formato de texto. Seguem aqui alguns exemplos: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Todo primeiro dia do mês: 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RRULE:INTERVAL=1;FREQ=MONTHLY; BYMONTHDAY=1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Todo último dia do mês: 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RULE:INTERVAL=1;FREQ=MONTHLY; BYMONTHDAY=-1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Toda seg, ter, qua, qui, sex: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RRULE:FREQ=WEEKLY;BYDAY=MO,TU,WE,TH,FR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A cada duas semanas :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RRULE:INTERVAL=2;FREQ=WEEKLY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Todo dia 5 do mês: 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RRULE:BYMONTHDAY=5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7430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Todo dia 5 de janeiro e 5 de dezembro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002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400" strike="noStrike" u="none">
                <a:solidFill>
                  <a:srgbClr val="333333"/>
                </a:solidFill>
                <a:uFillTx/>
                <a:latin typeface="Arial"/>
              </a:rPr>
              <a:t>RRULE:BYMONTH=1,12;BYMONTHDAY=5</a:t>
            </a:r>
            <a:endParaRPr b="0" lang="pt-BR" sz="1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 startAt="8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Após informar a regra, pressione o botão calcular. O resultado da regra será informado em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Datas de apresentação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343080" indent="-343080" defTabSz="914400">
              <a:lnSpc>
                <a:spcPct val="100000"/>
              </a:lnSpc>
              <a:buClr>
                <a:srgbClr val="333333"/>
              </a:buClr>
              <a:buFont typeface="Century Gothic"/>
              <a:buAutoNum type="arabicPeriod" startAt="8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Ao final, você pode visualizar a apresentação da Dica Útil na tela do usuário Pro. Se estiver tudo correto, basta pressionar o botão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Salvar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79" name="Straight Connector 5"/>
          <p:cNvCxnSpPr/>
          <p:nvPr/>
        </p:nvCxnSpPr>
        <p:spPr>
          <a:xfrm>
            <a:off x="7263720" y="1496160"/>
            <a:ext cx="360" cy="4606200"/>
          </a:xfrm>
          <a:prstGeom prst="straightConnector1">
            <a:avLst/>
          </a:prstGeom>
          <a:ln>
            <a:solidFill>
              <a:srgbClr val="46a0d8"/>
            </a:solidFill>
          </a:ln>
        </p:spPr>
      </p:cxnSp>
      <p:sp>
        <p:nvSpPr>
          <p:cNvPr id="80" name="TextBox 9"/>
          <p:cNvSpPr/>
          <p:nvPr/>
        </p:nvSpPr>
        <p:spPr>
          <a:xfrm>
            <a:off x="7837920" y="3270240"/>
            <a:ext cx="4126320" cy="65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914400">
              <a:lnSpc>
                <a:spcPct val="100000"/>
              </a:lnSpc>
            </a:pPr>
            <a:r>
              <a:rPr b="0" lang="pt-BR" sz="1200" strike="noStrike" u="none">
                <a:solidFill>
                  <a:srgbClr val="333333"/>
                </a:solidFill>
                <a:uFillTx/>
                <a:latin typeface="Segoe UI"/>
              </a:rPr>
              <a:t>Maiores detalhes sobre outras possibilidades de aplicação destas regras podem ser encontrados neste link: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r>
              <a:rPr b="0" lang="pt-BR" sz="1200" strike="noStrike" u="sng">
                <a:solidFill>
                  <a:srgbClr val="0563c1"/>
                </a:solidFill>
                <a:uFillTx/>
                <a:latin typeface="Segoe UI"/>
                <a:hlinkClick r:id="rId1"/>
              </a:rPr>
              <a:t>https://pub.dev/packages/rrule</a:t>
            </a:r>
            <a:r>
              <a:rPr b="0" lang="pt-BR" sz="1200" strike="noStrike" u="none">
                <a:solidFill>
                  <a:srgbClr val="333333"/>
                </a:solidFill>
                <a:uFillTx/>
                <a:latin typeface="Segoe UI"/>
              </a:rPr>
              <a:t> </a:t>
            </a:r>
            <a:endParaRPr b="0" lang="pt-BR" sz="1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pic>
        <p:nvPicPr>
          <p:cNvPr id="81" name="Picture 6" descr=""/>
          <p:cNvPicPr/>
          <p:nvPr/>
        </p:nvPicPr>
        <p:blipFill>
          <a:blip r:embed="rId2"/>
          <a:stretch/>
        </p:blipFill>
        <p:spPr>
          <a:xfrm>
            <a:off x="7598520" y="2283480"/>
            <a:ext cx="4434840" cy="839880"/>
          </a:xfrm>
          <a:prstGeom prst="rect">
            <a:avLst/>
          </a:prstGeom>
          <a:ln w="0">
            <a:noFill/>
          </a:ln>
          <a:effectLst>
            <a:outerShdw algn="tl" blurRad="190440" rotWithShape="0">
              <a:srgbClr val="000000">
                <a:alpha val="70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Como Publicar (3/3)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83" name="Rectangle 1"/>
          <p:cNvSpPr/>
          <p:nvPr/>
        </p:nvSpPr>
        <p:spPr>
          <a:xfrm>
            <a:off x="229320" y="1428840"/>
            <a:ext cx="6699600" cy="338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222120" anchor="ctr">
            <a:spAutoFit/>
          </a:bodyPr>
          <a:p>
            <a:pPr defTabSz="914400">
              <a:lnSpc>
                <a:spcPct val="100000"/>
              </a:lnSpc>
            </a:pPr>
            <a:r>
              <a:rPr b="1" lang="pt-BR" sz="1600" strike="noStrike" u="none">
                <a:solidFill>
                  <a:srgbClr val="333333"/>
                </a:solidFill>
                <a:uFillTx/>
                <a:latin typeface="Arial"/>
              </a:rPr>
              <a:t>Observações importantes: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O botão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Calcular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 ficará ativo toda vez que você mudar o período ou alterar a regra;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O botão de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Salvar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 somente ficará ativo após a regrar ter sido calculada;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A publicação é imediata, portanto, se o conteúdo for para a data atual, ele será visualizado pelo usuário no momento em que você pressionar o botão de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Salvar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Para eliminar uma regra, basta pressionar o botão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Apagar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.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4" name="Straight Connector 5"/>
          <p:cNvCxnSpPr/>
          <p:nvPr/>
        </p:nvCxnSpPr>
        <p:spPr>
          <a:xfrm>
            <a:off x="7263720" y="1496160"/>
            <a:ext cx="360" cy="4606200"/>
          </a:xfrm>
          <a:prstGeom prst="straightConnector1">
            <a:avLst/>
          </a:prstGeom>
          <a:ln>
            <a:solidFill>
              <a:srgbClr val="46a0d8"/>
            </a:solidFill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2125080" y="271080"/>
            <a:ext cx="9228240" cy="72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rmAutofit/>
          </a:bodyPr>
          <a:p>
            <a:pPr indent="0" defTabSz="914400">
              <a:lnSpc>
                <a:spcPct val="90000"/>
              </a:lnSpc>
              <a:buNone/>
            </a:pPr>
            <a:r>
              <a:rPr b="0" lang="pt-BR" sz="4000" strike="noStrike" u="none">
                <a:solidFill>
                  <a:schemeClr val="dk1">
                    <a:lumMod val="85000"/>
                    <a:lumOff val="15000"/>
                  </a:schemeClr>
                </a:solidFill>
                <a:uFillTx/>
                <a:latin typeface="Century Gothic"/>
              </a:rPr>
              <a:t>Calendário de Publicações</a:t>
            </a:r>
            <a:endParaRPr b="0" lang="pt-BR" sz="4000" strike="noStrike" u="none">
              <a:solidFill>
                <a:schemeClr val="dk1"/>
              </a:solidFill>
              <a:uFillTx/>
              <a:latin typeface="Segoe UI"/>
            </a:endParaRPr>
          </a:p>
        </p:txBody>
      </p:sp>
      <p:sp>
        <p:nvSpPr>
          <p:cNvPr id="86" name="Rectangle 1"/>
          <p:cNvSpPr/>
          <p:nvPr/>
        </p:nvSpPr>
        <p:spPr>
          <a:xfrm>
            <a:off x="333720" y="1663200"/>
            <a:ext cx="5632560" cy="16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numCol="1" spcCol="0" lIns="0" rIns="0" tIns="0" bIns="222120" anchor="ctr">
            <a:spAutoFit/>
          </a:bodyPr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Para visualizar o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Calendário 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de Dicas Úteis, pressione o ícone no canto superior direito da </a:t>
            </a:r>
            <a:r>
              <a:rPr b="0" i="1" lang="pt-BR" sz="1600" strike="noStrike" u="none">
                <a:solidFill>
                  <a:srgbClr val="333333"/>
                </a:solidFill>
                <a:uFillTx/>
                <a:latin typeface="Arial"/>
              </a:rPr>
              <a:t>Lista</a:t>
            </a: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defTabSz="914400">
              <a:lnSpc>
                <a:spcPct val="100000"/>
              </a:lnSpc>
            </a:pP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marL="285840" indent="-285840" defTabSz="914400">
              <a:lnSpc>
                <a:spcPct val="100000"/>
              </a:lnSpc>
              <a:buClr>
                <a:srgbClr val="333333"/>
              </a:buClr>
              <a:buFont typeface="Arial"/>
              <a:buChar char="•"/>
            </a:pPr>
            <a:r>
              <a:rPr b="0" lang="pt-BR" sz="1600" strike="noStrike" u="none">
                <a:solidFill>
                  <a:srgbClr val="333333"/>
                </a:solidFill>
                <a:uFillTx/>
                <a:latin typeface="Arial"/>
              </a:rPr>
              <a:t>Para visualizar os detalhes da regra, selecione a data e depois clique na faixa que aparecerá na parte inferior do calendário;</a:t>
            </a:r>
            <a:endParaRPr b="0" lang="pt-BR" sz="16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cxnSp>
        <p:nvCxnSpPr>
          <p:cNvPr id="87" name="Straight Connector 5"/>
          <p:cNvCxnSpPr/>
          <p:nvPr/>
        </p:nvCxnSpPr>
        <p:spPr>
          <a:xfrm>
            <a:off x="6349320" y="1287720"/>
            <a:ext cx="360" cy="4606560"/>
          </a:xfrm>
          <a:prstGeom prst="straightConnector1">
            <a:avLst/>
          </a:prstGeom>
          <a:ln>
            <a:solidFill>
              <a:srgbClr val="46a0d8"/>
            </a:solidFill>
          </a:ln>
        </p:spPr>
      </p:cxnSp>
      <p:pic>
        <p:nvPicPr>
          <p:cNvPr id="88" name="Picture 4" descr=""/>
          <p:cNvPicPr/>
          <p:nvPr/>
        </p:nvPicPr>
        <p:blipFill>
          <a:blip r:embed="rId1"/>
          <a:stretch/>
        </p:blipFill>
        <p:spPr>
          <a:xfrm>
            <a:off x="166320" y="1676880"/>
            <a:ext cx="352080" cy="342720"/>
          </a:xfrm>
          <a:prstGeom prst="rect">
            <a:avLst/>
          </a:prstGeom>
          <a:ln w="0">
            <a:noFill/>
          </a:ln>
        </p:spPr>
      </p:pic>
      <p:pic>
        <p:nvPicPr>
          <p:cNvPr id="89" name="Picture 7" descr=""/>
          <p:cNvPicPr/>
          <p:nvPr/>
        </p:nvPicPr>
        <p:blipFill>
          <a:blip r:embed="rId2"/>
          <a:stretch/>
        </p:blipFill>
        <p:spPr>
          <a:xfrm>
            <a:off x="6867720" y="1459440"/>
            <a:ext cx="4813920" cy="3524760"/>
          </a:xfrm>
          <a:prstGeom prst="rect">
            <a:avLst/>
          </a:prstGeom>
          <a:ln w="0">
            <a:noFill/>
          </a:ln>
          <a:effectLst>
            <a:outerShdw algn="tl" blurRad="190440" rotWithShape="0">
              <a:srgbClr val="000000">
                <a:alpha val="70000"/>
              </a:srgbClr>
            </a:outerShdw>
          </a:effectLst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Tema do Office">
  <a:themeElements>
    <a:clrScheme name="Custom 1">
      <a:dk1>
        <a:srgbClr val="000000"/>
      </a:dk1>
      <a:lt1>
        <a:srgbClr val="ffffff"/>
      </a:lt1>
      <a:dk2>
        <a:srgbClr val="2d3c50"/>
      </a:dk2>
      <a:lt2>
        <a:srgbClr val="cbd1d1"/>
      </a:lt2>
      <a:accent1>
        <a:srgbClr val="46a0d8"/>
      </a:accent1>
      <a:accent2>
        <a:srgbClr val="cc5b27"/>
      </a:accent2>
      <a:accent3>
        <a:srgbClr val="33ac55"/>
      </a:accent3>
      <a:accent4>
        <a:srgbClr val="ee9f20"/>
      </a:accent4>
      <a:accent5>
        <a:srgbClr val="824d9d"/>
      </a:accent5>
      <a:accent6>
        <a:srgbClr val="3aba99"/>
      </a:accent6>
      <a:hlink>
        <a:srgbClr val="0563c1"/>
      </a:hlink>
      <a:folHlink>
        <a:srgbClr val="954f72"/>
      </a:folHlink>
    </a:clrScheme>
    <a:fontScheme name="Custom 2">
      <a:majorFont>
        <a:latin typeface="Century Gothic" pitchFamily="0" charset="1"/>
        <a:ea typeface=""/>
        <a:cs typeface=""/>
      </a:majorFont>
      <a:minorFont>
        <a:latin typeface="Segoe U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customXml/_rels/item1.xml.rels><?xml version="1.0" encoding="UTF-8"?>
<Relationships xmlns="http://schemas.openxmlformats.org/package/2006/relationships"><Relationship Id="rId1" Type="http://schemas.openxmlformats.org/officeDocument/2006/relationships/customXmlProps" Target="itemProps1.xml"/>
</Relationships>
</file>

<file path=customXml/_rels/item2.xml.rels><?xml version="1.0" encoding="UTF-8"?>
<Relationships xmlns="http://schemas.openxmlformats.org/package/2006/relationships"><Relationship Id="rId1" Type="http://schemas.openxmlformats.org/officeDocument/2006/relationships/customXmlProps" Target="itemProps2.xml"/>
</Relationships>
</file>

<file path=customXml/_rels/item3.xml.rels><?xml version="1.0" encoding="UTF-8"?>
<Relationships xmlns="http://schemas.openxmlformats.org/package/2006/relationships"><Relationship Id="rId1" Type="http://schemas.openxmlformats.org/officeDocument/2006/relationships/customXmlProps" Target="itemProps3.xml"/>
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6" ma:contentTypeDescription="Create a new document." ma:contentTypeScope="" ma:versionID="ac37c1753acd5e330d2062ccec26ea66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3b340c7101c92c5120abd06486f94548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344A853-FA74-45B4-AE5F-B3796F4BB94C}">
  <ds:schemaRefs>
    <ds:schemaRef ds:uri="71af3243-3dd4-4a8d-8c0d-dd76da1f02a5"/>
    <ds:schemaRef ds:uri="http://schemas.openxmlformats.org/package/2006/metadata/core-properties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www.w3.org/XML/1998/namespace"/>
    <ds:schemaRef ds:uri="230e9df3-be65-4c73-a93b-d1236ebd677e"/>
    <ds:schemaRef ds:uri="16c05727-aa75-4e4a-9b5f-8a80a1165891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40488788-02F3-4614-A0E2-F208657CDF0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04D194-9020-4D77-BCEE-37803F72411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R3izzy</Template>
  <TotalTime>153</TotalTime>
  <Application>LibreOffice/24.8.2.1$Windows_X86_64 LibreOffice_project/0f794b6e29741098670a3b95d60478a65d05ef13</Application>
  <AppVersion>15.0000</AppVersion>
  <Words>1263</Words>
  <Paragraphs>168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2024-10-18T00:01:11Z</dcterms:created>
  <dc:creator>Luiz Renuncio</dc:creator>
  <dc:description/>
  <dc:language>pt-BR</dc:language>
  <cp:lastModifiedBy/>
  <cp:lastPrinted>2024-01-16T01:40:26Z</cp:lastPrinted>
  <dcterms:modified xsi:type="dcterms:W3CDTF">2024-11-06T11:13:00Z</dcterms:modified>
  <cp:revision>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PresentationFormat">
    <vt:lpwstr>Widescreen</vt:lpwstr>
  </property>
  <property fmtid="{D5CDD505-2E9C-101B-9397-08002B2CF9AE}" pid="4" name="Slides">
    <vt:i4>13</vt:i4>
  </property>
</Properties>
</file>